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</p:sldIdLst>
  <p:sldSz cy="5143500" cx="9144000"/>
  <p:notesSz cx="6858000" cy="9144000"/>
  <p:embeddedFontLst>
    <p:embeddedFont>
      <p:font typeface="Raleway"/>
      <p:regular r:id="rId62"/>
      <p:bold r:id="rId63"/>
      <p:italic r:id="rId64"/>
      <p:boldItalic r:id="rId65"/>
    </p:embeddedFont>
    <p:embeddedFont>
      <p:font typeface="Libre Franklin"/>
      <p:regular r:id="rId66"/>
      <p:bold r:id="rId67"/>
      <p:italic r:id="rId68"/>
      <p:boldItalic r:id="rId69"/>
    </p:embeddedFont>
    <p:embeddedFont>
      <p:font typeface="Roboto"/>
      <p:regular r:id="rId70"/>
      <p:bold r:id="rId71"/>
      <p:italic r:id="rId72"/>
      <p:boldItalic r:id="rId73"/>
    </p:embeddedFont>
    <p:embeddedFont>
      <p:font typeface="Source Code Pro"/>
      <p:regular r:id="rId74"/>
      <p:bold r:id="rId75"/>
      <p:italic r:id="rId76"/>
      <p:boldItalic r:id="rId77"/>
    </p:embeddedFont>
    <p:embeddedFont>
      <p:font typeface="Libre Baskerville"/>
      <p:regular r:id="rId78"/>
      <p:bold r:id="rId79"/>
      <p:italic r:id="rId80"/>
    </p:embeddedFont>
    <p:embeddedFont>
      <p:font typeface="Source Sans Pro"/>
      <p:regular r:id="rId81"/>
      <p:bold r:id="rId82"/>
      <p:italic r:id="rId83"/>
      <p:boldItalic r:id="rId8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84" Type="http://schemas.openxmlformats.org/officeDocument/2006/relationships/font" Target="fonts/SourceSansPro-boldItalic.fntdata"/><Relationship Id="rId83" Type="http://schemas.openxmlformats.org/officeDocument/2006/relationships/font" Target="fonts/SourceSansPro-italic.fntdata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80" Type="http://schemas.openxmlformats.org/officeDocument/2006/relationships/font" Target="fonts/LibreBaskerville-italic.fntdata"/><Relationship Id="rId82" Type="http://schemas.openxmlformats.org/officeDocument/2006/relationships/font" Target="fonts/SourceSansPro-bold.fntdata"/><Relationship Id="rId81" Type="http://schemas.openxmlformats.org/officeDocument/2006/relationships/font" Target="fonts/SourceSansPr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Roboto-boldItalic.fntdata"/><Relationship Id="rId72" Type="http://schemas.openxmlformats.org/officeDocument/2006/relationships/font" Target="fonts/Roboto-italic.fntdata"/><Relationship Id="rId31" Type="http://schemas.openxmlformats.org/officeDocument/2006/relationships/slide" Target="slides/slide26.xml"/><Relationship Id="rId75" Type="http://schemas.openxmlformats.org/officeDocument/2006/relationships/font" Target="fonts/SourceCodePro-bold.fntdata"/><Relationship Id="rId30" Type="http://schemas.openxmlformats.org/officeDocument/2006/relationships/slide" Target="slides/slide25.xml"/><Relationship Id="rId74" Type="http://schemas.openxmlformats.org/officeDocument/2006/relationships/font" Target="fonts/SourceCodePro-regular.fntdata"/><Relationship Id="rId33" Type="http://schemas.openxmlformats.org/officeDocument/2006/relationships/slide" Target="slides/slide28.xml"/><Relationship Id="rId77" Type="http://schemas.openxmlformats.org/officeDocument/2006/relationships/font" Target="fonts/SourceCodePro-boldItalic.fntdata"/><Relationship Id="rId32" Type="http://schemas.openxmlformats.org/officeDocument/2006/relationships/slide" Target="slides/slide27.xml"/><Relationship Id="rId76" Type="http://schemas.openxmlformats.org/officeDocument/2006/relationships/font" Target="fonts/SourceCodePro-italic.fntdata"/><Relationship Id="rId35" Type="http://schemas.openxmlformats.org/officeDocument/2006/relationships/slide" Target="slides/slide30.xml"/><Relationship Id="rId79" Type="http://schemas.openxmlformats.org/officeDocument/2006/relationships/font" Target="fonts/LibreBaskerville-bold.fntdata"/><Relationship Id="rId34" Type="http://schemas.openxmlformats.org/officeDocument/2006/relationships/slide" Target="slides/slide29.xml"/><Relationship Id="rId78" Type="http://schemas.openxmlformats.org/officeDocument/2006/relationships/font" Target="fonts/LibreBaskerville-regular.fntdata"/><Relationship Id="rId71" Type="http://schemas.openxmlformats.org/officeDocument/2006/relationships/font" Target="fonts/Roboto-bold.fntdata"/><Relationship Id="rId70" Type="http://schemas.openxmlformats.org/officeDocument/2006/relationships/font" Target="fonts/Roboto-regular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Raleway-regular.fntdata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font" Target="fonts/Raleway-italic.fntdata"/><Relationship Id="rId63" Type="http://schemas.openxmlformats.org/officeDocument/2006/relationships/font" Target="fonts/Raleway-bold.fntdata"/><Relationship Id="rId22" Type="http://schemas.openxmlformats.org/officeDocument/2006/relationships/slide" Target="slides/slide17.xml"/><Relationship Id="rId66" Type="http://schemas.openxmlformats.org/officeDocument/2006/relationships/font" Target="fonts/LibreFranklin-regular.fntdata"/><Relationship Id="rId21" Type="http://schemas.openxmlformats.org/officeDocument/2006/relationships/slide" Target="slides/slide16.xml"/><Relationship Id="rId65" Type="http://schemas.openxmlformats.org/officeDocument/2006/relationships/font" Target="fonts/Raleway-boldItalic.fntdata"/><Relationship Id="rId24" Type="http://schemas.openxmlformats.org/officeDocument/2006/relationships/slide" Target="slides/slide19.xml"/><Relationship Id="rId68" Type="http://schemas.openxmlformats.org/officeDocument/2006/relationships/font" Target="fonts/LibreFranklin-italic.fntdata"/><Relationship Id="rId23" Type="http://schemas.openxmlformats.org/officeDocument/2006/relationships/slide" Target="slides/slide18.xml"/><Relationship Id="rId67" Type="http://schemas.openxmlformats.org/officeDocument/2006/relationships/font" Target="fonts/LibreFranklin-bold.fntdata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LibreFranklin-bold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df9b449a3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df9b449a3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df9b449a3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df9b449a3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df9b449a36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df9b449a36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df9b449a36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df9b449a3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f9b449a3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df9b449a3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df9b449a36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df9b449a3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df9b449a36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df9b449a36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df9b449a36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df9b449a36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df9b449a36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df9b449a36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df9b449a36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df9b449a36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df9b449a36_1_6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df9b449a36_1_6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df9b449a36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df9b449a36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9b449a36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9b449a36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df9b449a36_2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df9b449a36_2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df9b449a36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df9b449a36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df9b449a36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df9b449a36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df9b449a36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df9b449a36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df9b449a36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df9b449a36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df9b449a36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df9b449a36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df9b449a36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df9b449a36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df9b449a36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df9b449a36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df9b449a3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df9b449a3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df9b449a36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df9b449a36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df9b449a36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df9b449a36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df9b449a36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df9b449a36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df9b449a36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df9b449a36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df9b449a36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df9b449a36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df9b449a36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df9b449a36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df9b449a36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df9b449a36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df9b449a36_1_6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df9b449a36_1_6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df9b449a36_1_6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df9b449a36_1_6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df9b449a36_1_6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df9b449a36_1_6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df9b449a36_1_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df9b449a36_1_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df9b449a36_1_6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df9b449a36_1_6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df9b449a36_6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df9b449a36_6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df9b449a36_2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df9b449a36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df9b449a36_6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df9b449a36_6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df9b449a36_1_6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df9b449a36_1_6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df9b449a36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df9b449a36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df9b449a36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df9b449a36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df9b449a36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df9b449a36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df9b449a36_3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df9b449a36_3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df9b449a36_3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df9b449a36_3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df9b449a3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df9b449a3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df9b449a36_3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df9b449a36_3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df9b449a36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df9b449a36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df9b449a36_3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df9b449a36_3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df9b449a36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df9b449a36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df9b449a36_6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df9b449a36_6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df9b449a36_3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df9b449a36_3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dfa1fd2b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dfa1fd2b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df9b449a3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df9b449a3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f9b449a36_6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df9b449a36_6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df9b449a36_6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df9b449a36_6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df9b449a36_6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df9b449a36_6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1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7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5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2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8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6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0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4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9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5.jpg"/><Relationship Id="rId4" Type="http://schemas.openxmlformats.org/officeDocument/2006/relationships/image" Target="../media/image33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31.png"/><Relationship Id="rId4" Type="http://schemas.openxmlformats.org/officeDocument/2006/relationships/image" Target="../media/image34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35.png"/><Relationship Id="rId4" Type="http://schemas.openxmlformats.org/officeDocument/2006/relationships/image" Target="../media/image3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37.png"/><Relationship Id="rId4" Type="http://schemas.openxmlformats.org/officeDocument/2006/relationships/image" Target="../media/image49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41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46.png"/><Relationship Id="rId4" Type="http://schemas.openxmlformats.org/officeDocument/2006/relationships/image" Target="../media/image48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40.png"/><Relationship Id="rId4" Type="http://schemas.openxmlformats.org/officeDocument/2006/relationships/image" Target="../media/image44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50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4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FOOD GALORE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BY- GROUP 2 (The Misfits)</a:t>
            </a:r>
            <a:endParaRPr/>
          </a:p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5212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Meeting </a:t>
            </a:r>
            <a:r>
              <a:rPr lang="en-GB"/>
              <a:t>minutes</a:t>
            </a:r>
            <a:r>
              <a:rPr lang="en-GB"/>
              <a:t> </a:t>
            </a:r>
            <a:endParaRPr/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Meeting minutes</a:t>
            </a:r>
            <a:r>
              <a:rPr lang="en-GB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are </a:t>
            </a:r>
            <a:r>
              <a:rPr b="1" lang="en-GB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notes</a:t>
            </a:r>
            <a:r>
              <a:rPr lang="en-GB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that are recorded during a </a:t>
            </a:r>
            <a:r>
              <a:rPr b="1" lang="en-GB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meeting</a:t>
            </a:r>
            <a:r>
              <a:rPr lang="en-GB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... The </a:t>
            </a:r>
            <a:r>
              <a:rPr b="1" lang="en-GB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minutes</a:t>
            </a:r>
            <a:r>
              <a:rPr lang="en-GB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of a </a:t>
            </a:r>
            <a:r>
              <a:rPr b="1" lang="en-GB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meeting</a:t>
            </a:r>
            <a:r>
              <a:rPr lang="en-GB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are usually taken by a designated member of the group. Their task is to provide an accurate record of what transpired during the </a:t>
            </a:r>
            <a:r>
              <a:rPr b="1" lang="en-GB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meeting. Top Bahadur Rana </a:t>
            </a:r>
            <a:r>
              <a:rPr lang="en-GB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was responsible for keeping the track of the time as well as taking screenshots as well.</a:t>
            </a:r>
            <a:r>
              <a:rPr b="1" lang="en-GB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124" name="Google Shape;124;p2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Meeting</a:t>
            </a:r>
            <a:r>
              <a:rPr lang="en-GB"/>
              <a:t> minutes</a:t>
            </a:r>
            <a:endParaRPr/>
          </a:p>
        </p:txBody>
      </p:sp>
      <p:pic>
        <p:nvPicPr>
          <p:cNvPr id="130" name="Google Shape;1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548" y="998124"/>
            <a:ext cx="7245879" cy="4073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</a:t>
            </a:r>
            <a:r>
              <a:rPr lang="en-GB"/>
              <a:t>elbin’s</a:t>
            </a:r>
            <a:endParaRPr/>
          </a:p>
        </p:txBody>
      </p:sp>
      <p:sp>
        <p:nvSpPr>
          <p:cNvPr id="137" name="Google Shape;13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Belbin Introduction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Belbin</a:t>
            </a:r>
            <a:r>
              <a:rPr lang="en-GB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suggests that, by understanding your role within a particular team, you can develop your strengths and manage your weaknesses as a team member, and so improve how you contribute to the team.</a:t>
            </a:r>
            <a:endParaRPr sz="1200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Team leaders and team development practitioners often use the </a:t>
            </a:r>
            <a:r>
              <a:rPr b="1" lang="en-GB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Belbin</a:t>
            </a:r>
            <a:r>
              <a:rPr lang="en-GB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model to help create more balanced teams.</a:t>
            </a:r>
            <a:endParaRPr sz="1200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311700" y="1037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Roles</a:t>
            </a:r>
            <a:endParaRPr/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5650" y="199437"/>
            <a:ext cx="4137175" cy="4865174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Individual Skill audit </a:t>
            </a:r>
            <a:endParaRPr/>
          </a:p>
        </p:txBody>
      </p:sp>
      <p:sp>
        <p:nvSpPr>
          <p:cNvPr id="151" name="Google Shape;151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Skill audit Screenshot</a:t>
            </a:r>
            <a:endParaRPr/>
          </a:p>
        </p:txBody>
      </p:sp>
      <p:sp>
        <p:nvSpPr>
          <p:cNvPr id="152" name="Google Shape;152;p2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vvvvvvvvvvvvv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/>
          <p:nvPr>
            <p:ph type="title"/>
          </p:nvPr>
        </p:nvSpPr>
        <p:spPr>
          <a:xfrm>
            <a:off x="212550" y="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Skill audit </a:t>
            </a:r>
            <a:endParaRPr/>
          </a:p>
        </p:txBody>
      </p:sp>
      <p:sp>
        <p:nvSpPr>
          <p:cNvPr id="158" name="Google Shape;158;p27"/>
          <p:cNvSpPr txBox="1"/>
          <p:nvPr>
            <p:ph idx="1" type="body"/>
          </p:nvPr>
        </p:nvSpPr>
        <p:spPr>
          <a:xfrm>
            <a:off x="311700" y="801000"/>
            <a:ext cx="8520600" cy="41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Google Shape;15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673075"/>
            <a:ext cx="7775250" cy="432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/>
          <p:nvPr>
            <p:ph type="title"/>
          </p:nvPr>
        </p:nvSpPr>
        <p:spPr>
          <a:xfrm>
            <a:off x="311700" y="3688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Task sheet</a:t>
            </a:r>
            <a:endParaRPr/>
          </a:p>
        </p:txBody>
      </p:sp>
      <p:sp>
        <p:nvSpPr>
          <p:cNvPr id="166" name="Google Shape;166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screenshot</a:t>
            </a:r>
            <a:endParaRPr/>
          </a:p>
        </p:txBody>
      </p:sp>
      <p:pic>
        <p:nvPicPr>
          <p:cNvPr id="167" name="Google Shape;16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04200"/>
            <a:ext cx="8679899" cy="3965774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 txBox="1"/>
          <p:nvPr>
            <p:ph type="title"/>
          </p:nvPr>
        </p:nvSpPr>
        <p:spPr>
          <a:xfrm>
            <a:off x="311700" y="112025"/>
            <a:ext cx="8520600" cy="6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Gantt chart </a:t>
            </a:r>
            <a:endParaRPr/>
          </a:p>
        </p:txBody>
      </p:sp>
      <p:sp>
        <p:nvSpPr>
          <p:cNvPr id="174" name="Google Shape;174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screenshot</a:t>
            </a:r>
            <a:endParaRPr/>
          </a:p>
        </p:txBody>
      </p:sp>
      <p:pic>
        <p:nvPicPr>
          <p:cNvPr id="175" name="Google Shape;17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813725"/>
            <a:ext cx="8354102" cy="4329776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Network diagram</a:t>
            </a:r>
            <a:endParaRPr/>
          </a:p>
        </p:txBody>
      </p:sp>
      <p:sp>
        <p:nvSpPr>
          <p:cNvPr id="182" name="Google Shape;182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Google Shape;18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725" y="1008925"/>
            <a:ext cx="8671576" cy="377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1"/>
          <p:cNvSpPr txBox="1"/>
          <p:nvPr>
            <p:ph type="title"/>
          </p:nvPr>
        </p:nvSpPr>
        <p:spPr>
          <a:xfrm>
            <a:off x="311700" y="222525"/>
            <a:ext cx="8520600" cy="7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Resource sheet</a:t>
            </a:r>
            <a:endParaRPr/>
          </a:p>
        </p:txBody>
      </p:sp>
      <p:sp>
        <p:nvSpPr>
          <p:cNvPr id="190" name="Google Shape;190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screenshot</a:t>
            </a:r>
            <a:endParaRPr/>
          </a:p>
        </p:txBody>
      </p:sp>
      <p:pic>
        <p:nvPicPr>
          <p:cNvPr id="191" name="Google Shape;19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900" y="884050"/>
            <a:ext cx="8370202" cy="4259451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.</a:t>
            </a: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1100350" y="1243375"/>
            <a:ext cx="6400800" cy="24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Team Members:</a:t>
            </a:r>
            <a:endParaRPr sz="2600">
              <a:solidFill>
                <a:srgbClr val="0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Aayush Lal Rajbhandari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Aman Kumar Shrestha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Pratiksha Manandhar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Sanjeev Lamsal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Top Bahadur Rana</a:t>
            </a:r>
            <a:endParaRPr sz="26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256275" y="111130"/>
            <a:ext cx="82296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           </a:t>
            </a:r>
            <a:r>
              <a:rPr b="1" lang="en-GB" sz="4800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Work In Progress </a:t>
            </a:r>
            <a:endParaRPr sz="4000">
              <a:solidFill>
                <a:srgbClr val="FFFFF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68" name="Google Shape;68;p1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2"/>
          <p:cNvSpPr txBox="1"/>
          <p:nvPr>
            <p:ph type="title"/>
          </p:nvPr>
        </p:nvSpPr>
        <p:spPr>
          <a:xfrm>
            <a:off x="311700" y="321675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Calendar</a:t>
            </a:r>
            <a:endParaRPr/>
          </a:p>
        </p:txBody>
      </p:sp>
      <p:pic>
        <p:nvPicPr>
          <p:cNvPr id="198" name="Google Shape;19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850" y="1074175"/>
            <a:ext cx="6913536" cy="3716026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Calendar</a:t>
            </a:r>
            <a:endParaRPr/>
          </a:p>
        </p:txBody>
      </p:sp>
      <p:pic>
        <p:nvPicPr>
          <p:cNvPr id="205" name="Google Shape;20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725" y="1093850"/>
            <a:ext cx="6946968" cy="374485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Calendar</a:t>
            </a:r>
            <a:endParaRPr/>
          </a:p>
        </p:txBody>
      </p:sp>
      <p:pic>
        <p:nvPicPr>
          <p:cNvPr id="212" name="Google Shape;21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92850"/>
            <a:ext cx="8520600" cy="4501726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047" y="282825"/>
            <a:ext cx="8815915" cy="4733976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Timeline</a:t>
            </a:r>
            <a:endParaRPr/>
          </a:p>
        </p:txBody>
      </p:sp>
      <p:sp>
        <p:nvSpPr>
          <p:cNvPr id="225" name="Google Shape;225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screenshot</a:t>
            </a:r>
            <a:endParaRPr/>
          </a:p>
        </p:txBody>
      </p:sp>
      <p:pic>
        <p:nvPicPr>
          <p:cNvPr id="226" name="Google Shape;22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600" y="1028700"/>
            <a:ext cx="8791699" cy="3983001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7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Communication tools</a:t>
            </a:r>
            <a:endParaRPr/>
          </a:p>
        </p:txBody>
      </p:sp>
      <p:sp>
        <p:nvSpPr>
          <p:cNvPr id="233" name="Google Shape;233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Usual method of Communication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Method of Communication: Discord, Google Meet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In case, any of the team </a:t>
            </a:r>
            <a:r>
              <a:rPr lang="en-GB"/>
              <a:t>member</a:t>
            </a:r>
            <a:r>
              <a:rPr lang="en-GB"/>
              <a:t> can’t solve the problem, our team is ready to communicate in any between 10 to 4pm.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Google meet link: https://meet.google.com/ocw-qxov-bbn?hs=151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Executing phase</a:t>
            </a:r>
            <a:endParaRPr/>
          </a:p>
        </p:txBody>
      </p:sp>
      <p:sp>
        <p:nvSpPr>
          <p:cNvPr id="240" name="Google Shape;240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ERD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EERD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COMPOSITE EERD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USE CASE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WIREFRAME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MOSCOW</a:t>
            </a:r>
            <a:endParaRPr/>
          </a:p>
        </p:txBody>
      </p:sp>
      <p:sp>
        <p:nvSpPr>
          <p:cNvPr id="241" name="Google Shape;241;p3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9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ERD</a:t>
            </a:r>
            <a:endParaRPr/>
          </a:p>
        </p:txBody>
      </p:sp>
      <p:pic>
        <p:nvPicPr>
          <p:cNvPr id="247" name="Google Shape;24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150" y="1275950"/>
            <a:ext cx="6095125" cy="366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0"/>
          <p:cNvSpPr txBox="1"/>
          <p:nvPr>
            <p:ph type="title"/>
          </p:nvPr>
        </p:nvSpPr>
        <p:spPr>
          <a:xfrm>
            <a:off x="2355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EERD</a:t>
            </a:r>
            <a:endParaRPr/>
          </a:p>
        </p:txBody>
      </p:sp>
      <p:sp>
        <p:nvSpPr>
          <p:cNvPr id="254" name="Google Shape;254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Erd ko screenshot</a:t>
            </a:r>
            <a:endParaRPr/>
          </a:p>
        </p:txBody>
      </p:sp>
      <p:pic>
        <p:nvPicPr>
          <p:cNvPr id="255" name="Google Shape;25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857" y="1273225"/>
            <a:ext cx="6254201" cy="31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4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Composite EERD</a:t>
            </a:r>
            <a:endParaRPr/>
          </a:p>
        </p:txBody>
      </p:sp>
      <p:sp>
        <p:nvSpPr>
          <p:cNvPr id="262" name="Google Shape;262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3" name="Google Shape;26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28675"/>
            <a:ext cx="6470225" cy="334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4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201200" y="132125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888075"/>
            <a:ext cx="8520600" cy="41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-GB" sz="1150"/>
              <a:t>INITIATION</a:t>
            </a:r>
            <a:endParaRPr b="1" sz="11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GB" sz="1150"/>
              <a:t>-PROJECT CHARTER</a:t>
            </a:r>
            <a:endParaRPr sz="11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GB" sz="1150"/>
              <a:t>-MEETING MINUTES</a:t>
            </a:r>
            <a:endParaRPr sz="11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-GB" sz="1150"/>
              <a:t>PLANNING</a:t>
            </a:r>
            <a:endParaRPr b="1" sz="11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GB" sz="1150"/>
              <a:t>-BELBIN</a:t>
            </a:r>
            <a:endParaRPr sz="11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GB" sz="1150"/>
              <a:t>-</a:t>
            </a:r>
            <a:r>
              <a:rPr lang="en-GB" sz="1150"/>
              <a:t>SKILLS</a:t>
            </a:r>
            <a:r>
              <a:rPr lang="en-GB" sz="1150"/>
              <a:t> AUDIT</a:t>
            </a:r>
            <a:endParaRPr sz="11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GB" sz="1150"/>
              <a:t>-MS PROJECT</a:t>
            </a:r>
            <a:endParaRPr sz="11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GB" sz="1150"/>
              <a:t>-COMMUNICATION TOOLS</a:t>
            </a:r>
            <a:endParaRPr sz="11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-GB" sz="1150"/>
              <a:t>EXECUTION</a:t>
            </a:r>
            <a:endParaRPr b="1" sz="11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GB" sz="1150"/>
              <a:t>-Entity Relationship Diagram</a:t>
            </a:r>
            <a:endParaRPr sz="11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GB" sz="1150"/>
              <a:t>-Use case Diagram</a:t>
            </a:r>
            <a:endParaRPr sz="11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GB" sz="1150"/>
              <a:t>-Requirement Catalogue</a:t>
            </a:r>
            <a:endParaRPr sz="11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GB" sz="1150"/>
              <a:t>-Logo</a:t>
            </a:r>
            <a:endParaRPr sz="11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GB" sz="1150"/>
              <a:t>-Wireframe</a:t>
            </a:r>
            <a:endParaRPr sz="11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GB" sz="1150"/>
              <a:t>-Project development</a:t>
            </a:r>
            <a:endParaRPr sz="1150"/>
          </a:p>
        </p:txBody>
      </p:sp>
      <p:sp>
        <p:nvSpPr>
          <p:cNvPr id="75" name="Google Shape;75;p1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2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 diagram</a:t>
            </a:r>
            <a:endParaRPr/>
          </a:p>
        </p:txBody>
      </p:sp>
      <p:sp>
        <p:nvSpPr>
          <p:cNvPr id="270" name="Google Shape;270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Customer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Trader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Admin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71" name="Google Shape;271;p4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3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Customer Interface</a:t>
            </a:r>
            <a:endParaRPr/>
          </a:p>
        </p:txBody>
      </p:sp>
      <p:sp>
        <p:nvSpPr>
          <p:cNvPr id="277" name="Google Shape;277;p43"/>
          <p:cNvSpPr txBox="1"/>
          <p:nvPr>
            <p:ph idx="1" type="body"/>
          </p:nvPr>
        </p:nvSpPr>
        <p:spPr>
          <a:xfrm>
            <a:off x="311700" y="117842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.</a:t>
            </a:r>
            <a:endParaRPr/>
          </a:p>
        </p:txBody>
      </p:sp>
      <p:pic>
        <p:nvPicPr>
          <p:cNvPr id="278" name="Google Shape;27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93850"/>
            <a:ext cx="8327776" cy="398937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4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Trader Interface</a:t>
            </a:r>
            <a:endParaRPr/>
          </a:p>
        </p:txBody>
      </p:sp>
      <p:sp>
        <p:nvSpPr>
          <p:cNvPr id="285" name="Google Shape;285;p44"/>
          <p:cNvSpPr txBox="1"/>
          <p:nvPr>
            <p:ph idx="1" type="body"/>
          </p:nvPr>
        </p:nvSpPr>
        <p:spPr>
          <a:xfrm>
            <a:off x="311700" y="1228675"/>
            <a:ext cx="8520600" cy="28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86" name="Google Shape;28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100" y="1024675"/>
            <a:ext cx="8659575" cy="4068601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4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Admin Interface</a:t>
            </a:r>
            <a:endParaRPr/>
          </a:p>
        </p:txBody>
      </p:sp>
      <p:sp>
        <p:nvSpPr>
          <p:cNvPr id="293" name="Google Shape;293;p45"/>
          <p:cNvSpPr txBox="1"/>
          <p:nvPr>
            <p:ph idx="1" type="body"/>
          </p:nvPr>
        </p:nvSpPr>
        <p:spPr>
          <a:xfrm>
            <a:off x="2762625" y="1637475"/>
            <a:ext cx="3586500" cy="4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4" name="Google Shape;29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700" y="1093850"/>
            <a:ext cx="8006599" cy="3868826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4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6"/>
          <p:cNvSpPr txBox="1"/>
          <p:nvPr>
            <p:ph type="title"/>
          </p:nvPr>
        </p:nvSpPr>
        <p:spPr>
          <a:xfrm>
            <a:off x="311700" y="122900"/>
            <a:ext cx="85206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 ( overall)</a:t>
            </a:r>
            <a:endParaRPr/>
          </a:p>
        </p:txBody>
      </p:sp>
      <p:sp>
        <p:nvSpPr>
          <p:cNvPr id="301" name="Google Shape;301;p46"/>
          <p:cNvSpPr txBox="1"/>
          <p:nvPr>
            <p:ph idx="1" type="body"/>
          </p:nvPr>
        </p:nvSpPr>
        <p:spPr>
          <a:xfrm>
            <a:off x="3315425" y="1928825"/>
            <a:ext cx="4580700" cy="27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2" name="Google Shape;30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3525"/>
            <a:ext cx="8597575" cy="436997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7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Requirement catalogue</a:t>
            </a:r>
            <a:endParaRPr/>
          </a:p>
        </p:txBody>
      </p:sp>
      <p:sp>
        <p:nvSpPr>
          <p:cNvPr id="309" name="Google Shape;309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Functional </a:t>
            </a:r>
            <a:r>
              <a:rPr lang="en-GB"/>
              <a:t>requirement</a:t>
            </a:r>
            <a:r>
              <a:rPr lang="en-GB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Non </a:t>
            </a:r>
            <a:r>
              <a:rPr lang="en-GB"/>
              <a:t>functional requirement </a:t>
            </a:r>
            <a:endParaRPr/>
          </a:p>
        </p:txBody>
      </p:sp>
      <p:sp>
        <p:nvSpPr>
          <p:cNvPr id="310" name="Google Shape;310;p4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8"/>
          <p:cNvSpPr txBox="1"/>
          <p:nvPr>
            <p:ph type="title"/>
          </p:nvPr>
        </p:nvSpPr>
        <p:spPr>
          <a:xfrm>
            <a:off x="311700" y="8190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Functional requirement </a:t>
            </a:r>
            <a:endParaRPr/>
          </a:p>
        </p:txBody>
      </p:sp>
      <p:sp>
        <p:nvSpPr>
          <p:cNvPr id="316" name="Google Shape;316;p48"/>
          <p:cNvSpPr txBox="1"/>
          <p:nvPr>
            <p:ph idx="1" type="body"/>
          </p:nvPr>
        </p:nvSpPr>
        <p:spPr>
          <a:xfrm>
            <a:off x="4148975" y="2383950"/>
            <a:ext cx="210900" cy="14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.</a:t>
            </a:r>
            <a:endParaRPr/>
          </a:p>
        </p:txBody>
      </p:sp>
      <p:pic>
        <p:nvPicPr>
          <p:cNvPr id="317" name="Google Shape;31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000" y="801375"/>
            <a:ext cx="6067724" cy="4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4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9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FUNCTIONAL REQUIREMENT</a:t>
            </a:r>
            <a:endParaRPr/>
          </a:p>
        </p:txBody>
      </p:sp>
      <p:sp>
        <p:nvSpPr>
          <p:cNvPr id="324" name="Google Shape;324;p49"/>
          <p:cNvSpPr txBox="1"/>
          <p:nvPr>
            <p:ph idx="1" type="body"/>
          </p:nvPr>
        </p:nvSpPr>
        <p:spPr>
          <a:xfrm>
            <a:off x="1305975" y="1305975"/>
            <a:ext cx="6399300" cy="23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25" name="Google Shape;32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09075"/>
            <a:ext cx="6483076" cy="3260425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4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0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FUNCTIONAL REQUIREMENT</a:t>
            </a:r>
            <a:endParaRPr/>
          </a:p>
        </p:txBody>
      </p:sp>
      <p:pic>
        <p:nvPicPr>
          <p:cNvPr id="332" name="Google Shape;33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100" y="1093850"/>
            <a:ext cx="6590125" cy="391905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5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1"/>
          <p:cNvSpPr txBox="1"/>
          <p:nvPr>
            <p:ph type="title"/>
          </p:nvPr>
        </p:nvSpPr>
        <p:spPr>
          <a:xfrm>
            <a:off x="301650" y="222550"/>
            <a:ext cx="76647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FUNCTIONAL REQUIREMent</a:t>
            </a:r>
            <a:endParaRPr/>
          </a:p>
        </p:txBody>
      </p:sp>
      <p:pic>
        <p:nvPicPr>
          <p:cNvPr id="339" name="Google Shape;33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750" y="222550"/>
            <a:ext cx="6740800" cy="4830526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5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INITIATION PHASE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CHARTER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TEAM CONTRACT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2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FUNCTIONAL REQUIREMENT</a:t>
            </a:r>
            <a:endParaRPr/>
          </a:p>
        </p:txBody>
      </p:sp>
      <p:pic>
        <p:nvPicPr>
          <p:cNvPr id="346" name="Google Shape;34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825" y="292850"/>
            <a:ext cx="5796499" cy="4850650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5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3"/>
          <p:cNvSpPr txBox="1"/>
          <p:nvPr>
            <p:ph type="title"/>
          </p:nvPr>
        </p:nvSpPr>
        <p:spPr>
          <a:xfrm>
            <a:off x="311700" y="232575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FUNCTIONAL REQUIREMENT</a:t>
            </a:r>
            <a:endParaRPr/>
          </a:p>
        </p:txBody>
      </p:sp>
      <p:pic>
        <p:nvPicPr>
          <p:cNvPr id="353" name="Google Shape;353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0725"/>
            <a:ext cx="5514925" cy="4892375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5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4"/>
          <p:cNvSpPr txBox="1"/>
          <p:nvPr>
            <p:ph type="title"/>
          </p:nvPr>
        </p:nvSpPr>
        <p:spPr>
          <a:xfrm>
            <a:off x="311700" y="252675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FUNCTIONAL</a:t>
            </a:r>
            <a:endParaRPr/>
          </a:p>
        </p:txBody>
      </p:sp>
      <p:pic>
        <p:nvPicPr>
          <p:cNvPr id="360" name="Google Shape;36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52675"/>
            <a:ext cx="5704350" cy="4738426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5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5"/>
          <p:cNvSpPr txBox="1"/>
          <p:nvPr>
            <p:ph type="title"/>
          </p:nvPr>
        </p:nvSpPr>
        <p:spPr>
          <a:xfrm>
            <a:off x="311700" y="131725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FUNCTIONAL</a:t>
            </a:r>
            <a:endParaRPr/>
          </a:p>
        </p:txBody>
      </p:sp>
      <p:pic>
        <p:nvPicPr>
          <p:cNvPr id="367" name="Google Shape;367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41100"/>
            <a:ext cx="5062850" cy="4716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500" y="1596125"/>
            <a:ext cx="6870899" cy="161575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5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7"/>
          <p:cNvSpPr txBox="1"/>
          <p:nvPr>
            <p:ph type="title"/>
          </p:nvPr>
        </p:nvSpPr>
        <p:spPr>
          <a:xfrm>
            <a:off x="311700" y="20610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Non functional requirement </a:t>
            </a:r>
            <a:endParaRPr/>
          </a:p>
        </p:txBody>
      </p:sp>
      <p:sp>
        <p:nvSpPr>
          <p:cNvPr id="380" name="Google Shape;380;p57"/>
          <p:cNvSpPr txBox="1"/>
          <p:nvPr>
            <p:ph idx="1" type="body"/>
          </p:nvPr>
        </p:nvSpPr>
        <p:spPr>
          <a:xfrm>
            <a:off x="311700" y="1093850"/>
            <a:ext cx="8520600" cy="38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screenshot</a:t>
            </a:r>
            <a:endParaRPr/>
          </a:p>
        </p:txBody>
      </p:sp>
      <p:pic>
        <p:nvPicPr>
          <p:cNvPr id="381" name="Google Shape;381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784050"/>
            <a:ext cx="6219926" cy="3975225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5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Our logo</a:t>
            </a:r>
            <a:endParaRPr/>
          </a:p>
        </p:txBody>
      </p:sp>
      <p:pic>
        <p:nvPicPr>
          <p:cNvPr id="388" name="Google Shape;388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4575" y="1030550"/>
            <a:ext cx="3027375" cy="36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5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9"/>
          <p:cNvSpPr txBox="1"/>
          <p:nvPr>
            <p:ph type="title"/>
          </p:nvPr>
        </p:nvSpPr>
        <p:spPr>
          <a:xfrm>
            <a:off x="311700" y="-826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Wireframe screenshot</a:t>
            </a:r>
            <a:endParaRPr/>
          </a:p>
        </p:txBody>
      </p:sp>
      <p:sp>
        <p:nvSpPr>
          <p:cNvPr id="395" name="Google Shape;395;p59"/>
          <p:cNvSpPr txBox="1"/>
          <p:nvPr>
            <p:ph idx="1" type="body"/>
          </p:nvPr>
        </p:nvSpPr>
        <p:spPr>
          <a:xfrm>
            <a:off x="311700" y="731250"/>
            <a:ext cx="8520600" cy="42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96" name="Google Shape;396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800" y="545325"/>
            <a:ext cx="2969600" cy="453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59"/>
          <p:cNvPicPr preferRelativeResize="0"/>
          <p:nvPr/>
        </p:nvPicPr>
        <p:blipFill rotWithShape="1">
          <a:blip r:embed="rId4">
            <a:alphaModFix/>
          </a:blip>
          <a:srcRect b="0" l="23629" r="23777" t="0"/>
          <a:stretch/>
        </p:blipFill>
        <p:spPr>
          <a:xfrm>
            <a:off x="4952625" y="545325"/>
            <a:ext cx="2548500" cy="4461824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5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60"/>
          <p:cNvSpPr txBox="1"/>
          <p:nvPr>
            <p:ph type="title"/>
          </p:nvPr>
        </p:nvSpPr>
        <p:spPr>
          <a:xfrm>
            <a:off x="311700" y="697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WireFrame screenshot</a:t>
            </a:r>
            <a:endParaRPr/>
          </a:p>
        </p:txBody>
      </p:sp>
      <p:sp>
        <p:nvSpPr>
          <p:cNvPr id="404" name="Google Shape;404;p60"/>
          <p:cNvSpPr txBox="1"/>
          <p:nvPr>
            <p:ph idx="1" type="body"/>
          </p:nvPr>
        </p:nvSpPr>
        <p:spPr>
          <a:xfrm>
            <a:off x="311700" y="644475"/>
            <a:ext cx="8698800" cy="42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05" name="Google Shape;405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275" y="716500"/>
            <a:ext cx="3739325" cy="405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2100" y="712350"/>
            <a:ext cx="4062925" cy="4143375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6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1"/>
          <p:cNvSpPr txBox="1"/>
          <p:nvPr>
            <p:ph type="title"/>
          </p:nvPr>
        </p:nvSpPr>
        <p:spPr>
          <a:xfrm>
            <a:off x="311700" y="697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Wireframe screenshot</a:t>
            </a:r>
            <a:endParaRPr/>
          </a:p>
        </p:txBody>
      </p:sp>
      <p:sp>
        <p:nvSpPr>
          <p:cNvPr id="413" name="Google Shape;413;p61"/>
          <p:cNvSpPr txBox="1"/>
          <p:nvPr>
            <p:ph idx="1" type="body"/>
          </p:nvPr>
        </p:nvSpPr>
        <p:spPr>
          <a:xfrm>
            <a:off x="311700" y="731250"/>
            <a:ext cx="8520600" cy="41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14" name="Google Shape;414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731250"/>
            <a:ext cx="4112951" cy="417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4800" y="731250"/>
            <a:ext cx="4278450" cy="4127099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6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charter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Charter Introduction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250">
                <a:solidFill>
                  <a:srgbClr val="66666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Project charter outlines the entirety of projects to help teams quickly understand the goals, tasks, timelines, and stakeholders.</a:t>
            </a:r>
            <a:endParaRPr/>
          </a:p>
        </p:txBody>
      </p:sp>
      <p:sp>
        <p:nvSpPr>
          <p:cNvPr id="89" name="Google Shape;89;p1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62"/>
          <p:cNvSpPr txBox="1"/>
          <p:nvPr>
            <p:ph type="title"/>
          </p:nvPr>
        </p:nvSpPr>
        <p:spPr>
          <a:xfrm>
            <a:off x="311700" y="697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Wireframe screenshot</a:t>
            </a:r>
            <a:endParaRPr/>
          </a:p>
        </p:txBody>
      </p:sp>
      <p:sp>
        <p:nvSpPr>
          <p:cNvPr id="422" name="Google Shape;422;p62"/>
          <p:cNvSpPr txBox="1"/>
          <p:nvPr>
            <p:ph idx="1" type="body"/>
          </p:nvPr>
        </p:nvSpPr>
        <p:spPr>
          <a:xfrm>
            <a:off x="311700" y="731250"/>
            <a:ext cx="8520600" cy="43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23" name="Google Shape;423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175" y="731250"/>
            <a:ext cx="3249075" cy="4289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2525" y="766775"/>
            <a:ext cx="3814350" cy="4289875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6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3"/>
          <p:cNvSpPr txBox="1"/>
          <p:nvPr>
            <p:ph type="title"/>
          </p:nvPr>
        </p:nvSpPr>
        <p:spPr>
          <a:xfrm>
            <a:off x="311700" y="697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Wireframe screenshot</a:t>
            </a:r>
            <a:endParaRPr/>
          </a:p>
        </p:txBody>
      </p:sp>
      <p:sp>
        <p:nvSpPr>
          <p:cNvPr id="431" name="Google Shape;431;p63"/>
          <p:cNvSpPr txBox="1"/>
          <p:nvPr>
            <p:ph idx="1" type="body"/>
          </p:nvPr>
        </p:nvSpPr>
        <p:spPr>
          <a:xfrm>
            <a:off x="311700" y="731250"/>
            <a:ext cx="8520600" cy="43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32" name="Google Shape;432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731250"/>
            <a:ext cx="3889850" cy="432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0300" y="717488"/>
            <a:ext cx="3790950" cy="4352925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6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4"/>
          <p:cNvSpPr txBox="1"/>
          <p:nvPr>
            <p:ph type="title"/>
          </p:nvPr>
        </p:nvSpPr>
        <p:spPr>
          <a:xfrm>
            <a:off x="311700" y="697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Wireframe screenshot</a:t>
            </a:r>
            <a:endParaRPr/>
          </a:p>
        </p:txBody>
      </p:sp>
      <p:sp>
        <p:nvSpPr>
          <p:cNvPr id="440" name="Google Shape;440;p64"/>
          <p:cNvSpPr txBox="1"/>
          <p:nvPr>
            <p:ph idx="1" type="body"/>
          </p:nvPr>
        </p:nvSpPr>
        <p:spPr>
          <a:xfrm>
            <a:off x="311700" y="731250"/>
            <a:ext cx="8520600" cy="43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41" name="Google Shape;441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650" y="870750"/>
            <a:ext cx="6793700" cy="4086850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6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5"/>
          <p:cNvSpPr txBox="1"/>
          <p:nvPr>
            <p:ph type="title"/>
          </p:nvPr>
        </p:nvSpPr>
        <p:spPr>
          <a:xfrm>
            <a:off x="311700" y="821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Product development</a:t>
            </a:r>
            <a:endParaRPr/>
          </a:p>
        </p:txBody>
      </p:sp>
      <p:sp>
        <p:nvSpPr>
          <p:cNvPr id="448" name="Google Shape;448;p65"/>
          <p:cNvSpPr txBox="1"/>
          <p:nvPr>
            <p:ph idx="1" type="body"/>
          </p:nvPr>
        </p:nvSpPr>
        <p:spPr>
          <a:xfrm>
            <a:off x="311700" y="669275"/>
            <a:ext cx="8520600" cy="42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49" name="Google Shape;449;p65"/>
          <p:cNvPicPr preferRelativeResize="0"/>
          <p:nvPr/>
        </p:nvPicPr>
        <p:blipFill rotWithShape="1">
          <a:blip r:embed="rId3">
            <a:alphaModFix/>
          </a:blip>
          <a:srcRect b="0" l="23329" r="24538" t="0"/>
          <a:stretch/>
        </p:blipFill>
        <p:spPr>
          <a:xfrm>
            <a:off x="392950" y="669275"/>
            <a:ext cx="3176525" cy="4250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8700" y="557725"/>
            <a:ext cx="2441625" cy="4362552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6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66"/>
          <p:cNvSpPr txBox="1"/>
          <p:nvPr>
            <p:ph type="title"/>
          </p:nvPr>
        </p:nvSpPr>
        <p:spPr>
          <a:xfrm>
            <a:off x="311700" y="821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Product development</a:t>
            </a:r>
            <a:endParaRPr/>
          </a:p>
        </p:txBody>
      </p:sp>
      <p:sp>
        <p:nvSpPr>
          <p:cNvPr id="457" name="Google Shape;457;p66"/>
          <p:cNvSpPr txBox="1"/>
          <p:nvPr>
            <p:ph idx="1" type="body"/>
          </p:nvPr>
        </p:nvSpPr>
        <p:spPr>
          <a:xfrm>
            <a:off x="311700" y="669275"/>
            <a:ext cx="8520600" cy="42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58" name="Google Shape;458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669275"/>
            <a:ext cx="2638074" cy="425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9" name="Google Shape;459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2475" y="768425"/>
            <a:ext cx="4745600" cy="4151850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6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67"/>
          <p:cNvSpPr txBox="1"/>
          <p:nvPr>
            <p:ph type="title"/>
          </p:nvPr>
        </p:nvSpPr>
        <p:spPr>
          <a:xfrm>
            <a:off x="311700" y="821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Product development</a:t>
            </a:r>
            <a:endParaRPr/>
          </a:p>
        </p:txBody>
      </p:sp>
      <p:sp>
        <p:nvSpPr>
          <p:cNvPr id="466" name="Google Shape;466;p67"/>
          <p:cNvSpPr txBox="1"/>
          <p:nvPr>
            <p:ph idx="1" type="body"/>
          </p:nvPr>
        </p:nvSpPr>
        <p:spPr>
          <a:xfrm>
            <a:off x="311700" y="669275"/>
            <a:ext cx="8520600" cy="42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67" name="Google Shape;467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000" y="745475"/>
            <a:ext cx="7664498" cy="4123074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6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6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Product development</a:t>
            </a:r>
            <a:endParaRPr/>
          </a:p>
        </p:txBody>
      </p:sp>
      <p:sp>
        <p:nvSpPr>
          <p:cNvPr id="474" name="Google Shape;474;p6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75" name="Google Shape;475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28675"/>
            <a:ext cx="8520599" cy="3753700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6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charter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Version Control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         Project Justification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         Project Scope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         Project Assumption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·         Rules &amp; Responsibilities</a:t>
            </a:r>
            <a:endParaRPr/>
          </a:p>
        </p:txBody>
      </p:sp>
      <p:sp>
        <p:nvSpPr>
          <p:cNvPr id="96" name="Google Shape;96;p1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charter</a:t>
            </a:r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4475" y="495750"/>
            <a:ext cx="3391000" cy="436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charter</a:t>
            </a: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2400" y="607300"/>
            <a:ext cx="3506000" cy="42263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charter</a:t>
            </a:r>
            <a:endParaRPr/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000" y="666975"/>
            <a:ext cx="6207625" cy="3536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